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leo" panose="020B0604020202020204" charset="0"/>
      <p:regular r:id="rId18"/>
    </p:embeddedFont>
    <p:embeddedFont>
      <p:font typeface="Aleo Bold" panose="020B0604020202020204" charset="0"/>
      <p:regular r:id="rId19"/>
    </p:embeddedFont>
    <p:embeddedFont>
      <p:font typeface="Arimo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</p:embeddedFont>
    <p:embeddedFont>
      <p:font typeface="Peace San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svg"/><Relationship Id="rId7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618" t="8552" r="618" b="822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52898" y="411587"/>
            <a:ext cx="14605192" cy="9463826"/>
            <a:chOff x="0" y="0"/>
            <a:chExt cx="19473589" cy="1261843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9473589" cy="12618435"/>
            </a:xfrm>
            <a:prstGeom prst="rect">
              <a:avLst/>
            </a:prstGeom>
            <a:solidFill>
              <a:srgbClr val="F8F7F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76666" y="2261093"/>
              <a:ext cx="17320258" cy="6743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750"/>
                </a:lnSpc>
              </a:pPr>
              <a:r>
                <a:rPr lang="en-US" sz="9750">
                  <a:solidFill>
                    <a:srgbClr val="F8AC39"/>
                  </a:solidFill>
                  <a:latin typeface="Peace Sans Bold"/>
                </a:rPr>
                <a:t>AMAZON </a:t>
              </a:r>
            </a:p>
            <a:p>
              <a:pPr algn="ctr">
                <a:lnSpc>
                  <a:spcPts val="9750"/>
                </a:lnSpc>
              </a:pPr>
              <a:r>
                <a:rPr lang="en-US" sz="9750">
                  <a:solidFill>
                    <a:srgbClr val="F8AC39"/>
                  </a:solidFill>
                  <a:latin typeface="Peace Sans Bold"/>
                </a:rPr>
                <a:t>FINE </a:t>
              </a:r>
            </a:p>
            <a:p>
              <a:pPr algn="ctr">
                <a:lnSpc>
                  <a:spcPts val="9750"/>
                </a:lnSpc>
              </a:pPr>
              <a:r>
                <a:rPr lang="en-US" sz="9750">
                  <a:solidFill>
                    <a:srgbClr val="F8AC39"/>
                  </a:solidFill>
                  <a:latin typeface="Peace Sans Bold"/>
                </a:rPr>
                <a:t>FOOD REVIEWS</a:t>
              </a:r>
            </a:p>
            <a:p>
              <a:pPr algn="ctr">
                <a:lnSpc>
                  <a:spcPts val="9750"/>
                </a:lnSpc>
              </a:pPr>
              <a:endParaRPr lang="en-US" sz="9750">
                <a:solidFill>
                  <a:srgbClr val="F8AC39"/>
                </a:solidFill>
                <a:latin typeface="Peace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430327" y="9295977"/>
              <a:ext cx="14612934" cy="2329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10"/>
                </a:lnSpc>
              </a:pPr>
              <a:r>
                <a:rPr lang="en-US" sz="2700" spc="81">
                  <a:solidFill>
                    <a:srgbClr val="7E6B73"/>
                  </a:solidFill>
                  <a:latin typeface="Aleo"/>
                </a:rPr>
                <a:t>by: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spc="81">
                  <a:solidFill>
                    <a:srgbClr val="7E6B73"/>
                  </a:solidFill>
                  <a:latin typeface="Aleo"/>
                </a:rPr>
                <a:t>Mohammed Sareh Assiri</a:t>
              </a:r>
            </a:p>
            <a:p>
              <a:pPr algn="ctr">
                <a:lnSpc>
                  <a:spcPts val="3510"/>
                </a:lnSpc>
              </a:pPr>
              <a:r>
                <a:rPr lang="en-US" sz="2700" spc="81">
                  <a:solidFill>
                    <a:srgbClr val="7E6B73"/>
                  </a:solidFill>
                  <a:latin typeface="Aleo"/>
                </a:rPr>
                <a:t>SADIA-Bootcamp</a:t>
              </a:r>
            </a:p>
            <a:p>
              <a:pPr algn="ctr">
                <a:lnSpc>
                  <a:spcPts val="3510"/>
                </a:lnSpc>
              </a:pPr>
              <a:endParaRPr lang="en-US" sz="2700" spc="81">
                <a:solidFill>
                  <a:srgbClr val="7E6B73"/>
                </a:solidFill>
                <a:latin typeface="Aleo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430327" y="985489"/>
              <a:ext cx="14612934" cy="61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14"/>
                </a:lnSpc>
              </a:pPr>
              <a:r>
                <a:rPr lang="en-US" sz="2780" spc="417">
                  <a:solidFill>
                    <a:srgbClr val="7E6B73"/>
                  </a:solidFill>
                  <a:latin typeface="Aleo Bold"/>
                </a:rPr>
                <a:t>OCTOBER 23, 2021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6B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6700" y="-247650"/>
            <a:ext cx="9848850" cy="10172700"/>
          </a:xfrm>
          <a:prstGeom prst="rect">
            <a:avLst/>
          </a:prstGeom>
          <a:solidFill>
            <a:srgbClr val="F8AC39"/>
          </a:solidFill>
        </p:spPr>
      </p:sp>
      <p:grpSp>
        <p:nvGrpSpPr>
          <p:cNvPr id="3" name="Group 3"/>
          <p:cNvGrpSpPr/>
          <p:nvPr/>
        </p:nvGrpSpPr>
        <p:grpSpPr>
          <a:xfrm>
            <a:off x="-107950" y="9613900"/>
            <a:ext cx="18503900" cy="800100"/>
            <a:chOff x="0" y="0"/>
            <a:chExt cx="24671867" cy="10668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671867" cy="1066800"/>
            </a:xfrm>
            <a:prstGeom prst="rect">
              <a:avLst/>
            </a:prstGeom>
            <a:solidFill>
              <a:srgbClr val="F8F7F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6224507" y="270510"/>
              <a:ext cx="7795427" cy="334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8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582150" y="2294430"/>
            <a:ext cx="8681673" cy="5088541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47750" y="851680"/>
            <a:ext cx="7453120" cy="4133560"/>
            <a:chOff x="0" y="0"/>
            <a:chExt cx="9937493" cy="5511413"/>
          </a:xfrm>
        </p:grpSpPr>
        <p:sp>
          <p:nvSpPr>
            <p:cNvPr id="8" name="TextBox 8"/>
            <p:cNvSpPr txBox="1"/>
            <p:nvPr/>
          </p:nvSpPr>
          <p:spPr>
            <a:xfrm>
              <a:off x="0" y="85725"/>
              <a:ext cx="9684000" cy="82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</a:pPr>
              <a:r>
                <a:rPr lang="en-US" sz="4500" spc="135">
                  <a:solidFill>
                    <a:srgbClr val="F8F7F0"/>
                  </a:solidFill>
                  <a:latin typeface="Peace Sans"/>
                </a:rPr>
                <a:t>SENTIMENT ANALYSIS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192413"/>
              <a:ext cx="9709400" cy="1965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endParaRPr/>
            </a:p>
            <a:p>
              <a:pPr>
                <a:lnSpc>
                  <a:spcPts val="3840"/>
                </a:lnSpc>
              </a:pPr>
              <a:endParaRPr/>
            </a:p>
            <a:p>
              <a:pPr algn="l">
                <a:lnSpc>
                  <a:spcPts val="3840"/>
                </a:lnSpc>
              </a:pPr>
              <a:r>
                <a:rPr lang="en-US" sz="3200" spc="320">
                  <a:solidFill>
                    <a:srgbClr val="F8F7F0"/>
                  </a:solidFill>
                  <a:latin typeface="Aleo Bold"/>
                </a:rPr>
                <a:t>WE NOTE HERE: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796913"/>
              <a:ext cx="9937493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3000" spc="89">
                  <a:solidFill>
                    <a:srgbClr val="F8F7F0"/>
                  </a:solidFill>
                  <a:latin typeface="Aleo"/>
                </a:rPr>
                <a:t>X=score</a:t>
              </a:r>
            </a:p>
            <a:p>
              <a:pPr algn="l">
                <a:lnSpc>
                  <a:spcPts val="5400"/>
                </a:lnSpc>
              </a:pPr>
              <a:r>
                <a:rPr lang="en-US" sz="3000" spc="89">
                  <a:solidFill>
                    <a:srgbClr val="F8F7F0"/>
                  </a:solidFill>
                  <a:latin typeface="Aleo"/>
                </a:rPr>
                <a:t>Y=sentiment polarity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C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7678" y="2014779"/>
            <a:ext cx="6294225" cy="5994527"/>
            <a:chOff x="0" y="0"/>
            <a:chExt cx="8392300" cy="7992703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8392300" cy="3763273"/>
            </a:xfrm>
            <a:prstGeom prst="rect">
              <a:avLst/>
            </a:prstGeom>
            <a:solidFill>
              <a:srgbClr val="F8F7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55821" y="803524"/>
              <a:ext cx="6042151" cy="1175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94"/>
                </a:lnSpc>
              </a:pPr>
              <a:r>
                <a:rPr lang="en-US" sz="6394" spc="191">
                  <a:solidFill>
                    <a:srgbClr val="F8AC39"/>
                  </a:solidFill>
                  <a:latin typeface="Peace Sans"/>
                </a:rPr>
                <a:t>100%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356253" y="2525105"/>
              <a:ext cx="5731104" cy="458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71"/>
                </a:lnSpc>
              </a:pPr>
              <a:r>
                <a:rPr lang="en-US" sz="2131" spc="319">
                  <a:solidFill>
                    <a:srgbClr val="7E6B73"/>
                  </a:solidFill>
                  <a:latin typeface="Aleo"/>
                </a:rPr>
                <a:t>MOST POSTIVE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4229431"/>
              <a:ext cx="8392300" cy="3763273"/>
            </a:xfrm>
            <a:prstGeom prst="rect">
              <a:avLst/>
            </a:prstGeom>
            <a:solidFill>
              <a:srgbClr val="F8F7F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55821" y="5032954"/>
              <a:ext cx="6042151" cy="11755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394"/>
                </a:lnSpc>
              </a:pPr>
              <a:r>
                <a:rPr lang="en-US" sz="6394" spc="191">
                  <a:solidFill>
                    <a:srgbClr val="F8AC39"/>
                  </a:solidFill>
                  <a:latin typeface="Peace Sans"/>
                </a:rPr>
                <a:t>100%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56253" y="6754535"/>
              <a:ext cx="5731104" cy="4580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71"/>
                </a:lnSpc>
              </a:pPr>
              <a:r>
                <a:rPr lang="en-US" sz="2131" spc="319">
                  <a:solidFill>
                    <a:srgbClr val="7E6B73"/>
                  </a:solidFill>
                  <a:latin typeface="Aleo"/>
                </a:rPr>
                <a:t>MOST NEGTIVE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 t="238" r="682" b="238"/>
          <a:stretch>
            <a:fillRect/>
          </a:stretch>
        </p:blipFill>
        <p:spPr>
          <a:xfrm>
            <a:off x="6632299" y="2859898"/>
            <a:ext cx="11604787" cy="197215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 t="554" b="554"/>
          <a:stretch>
            <a:fillRect/>
          </a:stretch>
        </p:blipFill>
        <p:spPr>
          <a:xfrm>
            <a:off x="6632299" y="6067604"/>
            <a:ext cx="11604787" cy="19417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6B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1147" y="1028700"/>
            <a:ext cx="8858250" cy="2089150"/>
            <a:chOff x="0" y="0"/>
            <a:chExt cx="11811000" cy="2785533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11811000" cy="2785533"/>
            </a:xfrm>
            <a:prstGeom prst="rect">
              <a:avLst/>
            </a:prstGeom>
            <a:solidFill>
              <a:srgbClr val="F8F7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803400" y="583306"/>
              <a:ext cx="8515600" cy="636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3500" spc="105">
                  <a:solidFill>
                    <a:srgbClr val="F8AC39"/>
                  </a:solidFill>
                  <a:latin typeface="Peace Sans"/>
                </a:rPr>
                <a:t>LOGISTIC  REGRESSION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03400" y="1487852"/>
              <a:ext cx="81600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300">
                  <a:solidFill>
                    <a:srgbClr val="F8AC39"/>
                  </a:solidFill>
                  <a:latin typeface="Aleo Bold"/>
                </a:rPr>
                <a:t>CONFUSION_MATRIX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31941" y="8156190"/>
            <a:ext cx="2174048" cy="186975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b="3266"/>
          <a:stretch>
            <a:fillRect/>
          </a:stretch>
        </p:blipFill>
        <p:spPr>
          <a:xfrm>
            <a:off x="10304793" y="238263"/>
            <a:ext cx="7341137" cy="4905237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l="617" t="3728" b="4260"/>
          <a:stretch>
            <a:fillRect/>
          </a:stretch>
        </p:blipFill>
        <p:spPr>
          <a:xfrm>
            <a:off x="10304793" y="5373763"/>
            <a:ext cx="7387031" cy="465217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 r="4137"/>
          <a:stretch>
            <a:fillRect/>
          </a:stretch>
        </p:blipFill>
        <p:spPr>
          <a:xfrm>
            <a:off x="191147" y="3422427"/>
            <a:ext cx="8858250" cy="42774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C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229" t="13248" r="38218" b="2661"/>
          <a:stretch>
            <a:fillRect/>
          </a:stretch>
        </p:blipFill>
        <p:spPr>
          <a:xfrm>
            <a:off x="9128531" y="-304800"/>
            <a:ext cx="9574988" cy="10591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07950" y="9613900"/>
            <a:ext cx="18503900" cy="800100"/>
            <a:chOff x="0" y="0"/>
            <a:chExt cx="24671867" cy="10668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671867" cy="1066800"/>
            </a:xfrm>
            <a:prstGeom prst="rect">
              <a:avLst/>
            </a:prstGeom>
            <a:solidFill>
              <a:srgbClr val="F8F7F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6224507" y="270510"/>
              <a:ext cx="7795427" cy="334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732128"/>
            <a:ext cx="8955788" cy="4987925"/>
            <a:chOff x="0" y="0"/>
            <a:chExt cx="11941050" cy="6650567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1941050" cy="6650567"/>
            </a:xfrm>
            <a:prstGeom prst="rect">
              <a:avLst/>
            </a:prstGeom>
            <a:solidFill>
              <a:srgbClr val="F8F7F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542624" y="2317750"/>
              <a:ext cx="9508273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7500" spc="225">
                  <a:solidFill>
                    <a:srgbClr val="F8AC39"/>
                  </a:solidFill>
                  <a:latin typeface="Peace Sans"/>
                </a:rPr>
                <a:t>NAIVE BAYES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42624" y="983863"/>
              <a:ext cx="8333847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42624" y="4192730"/>
              <a:ext cx="4276461" cy="1299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00"/>
                </a:lnSpc>
              </a:pPr>
              <a:r>
                <a:rPr lang="en-US" sz="2000" spc="300">
                  <a:solidFill>
                    <a:srgbClr val="7E6B73"/>
                  </a:solidFill>
                  <a:latin typeface="Aleo"/>
                </a:rPr>
                <a:t>MULTINOMIALNB</a:t>
              </a:r>
            </a:p>
            <a:p>
              <a:pPr algn="ctr">
                <a:lnSpc>
                  <a:spcPts val="2600"/>
                </a:lnSpc>
              </a:pPr>
              <a:endParaRPr lang="en-US" sz="2000" spc="300">
                <a:solidFill>
                  <a:srgbClr val="7E6B73"/>
                </a:solidFill>
                <a:latin typeface="Aleo"/>
              </a:endParaRPr>
            </a:p>
            <a:p>
              <a:pPr algn="ctr">
                <a:lnSpc>
                  <a:spcPts val="2600"/>
                </a:lnSpc>
              </a:pPr>
              <a:r>
                <a:rPr lang="en-US" sz="2000" spc="300">
                  <a:solidFill>
                    <a:srgbClr val="7E6B73"/>
                  </a:solidFill>
                  <a:latin typeface="Aleo"/>
                </a:rPr>
                <a:t>BERNOULLINB</a:t>
              </a: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 r="1333" b="3818"/>
          <a:stretch>
            <a:fillRect/>
          </a:stretch>
        </p:blipFill>
        <p:spPr>
          <a:xfrm>
            <a:off x="10334415" y="0"/>
            <a:ext cx="7163220" cy="489985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 l="2197" r="366" b="4253"/>
          <a:stretch>
            <a:fillRect/>
          </a:stretch>
        </p:blipFill>
        <p:spPr>
          <a:xfrm>
            <a:off x="10334415" y="4991100"/>
            <a:ext cx="7163220" cy="48495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950" y="9613900"/>
            <a:ext cx="18503900" cy="800100"/>
            <a:chOff x="0" y="0"/>
            <a:chExt cx="24671867" cy="10668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671867" cy="1066800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6224507" y="270510"/>
              <a:ext cx="7795427" cy="334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8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1004" b="1004"/>
          <a:stretch>
            <a:fillRect/>
          </a:stretch>
        </p:blipFill>
        <p:spPr>
          <a:xfrm>
            <a:off x="3779720" y="4119145"/>
            <a:ext cx="10728560" cy="4929231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85850" y="914400"/>
            <a:ext cx="11320650" cy="2349253"/>
            <a:chOff x="0" y="0"/>
            <a:chExt cx="15094200" cy="3132338"/>
          </a:xfrm>
        </p:grpSpPr>
        <p:sp>
          <p:nvSpPr>
            <p:cNvPr id="7" name="TextBox 7"/>
            <p:cNvSpPr txBox="1"/>
            <p:nvPr/>
          </p:nvSpPr>
          <p:spPr>
            <a:xfrm>
              <a:off x="0" y="133350"/>
              <a:ext cx="15094200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7500" spc="225">
                  <a:solidFill>
                    <a:srgbClr val="F8AC39"/>
                  </a:solidFill>
                  <a:latin typeface="Peace Sans"/>
                </a:rPr>
                <a:t>RESULTS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802013"/>
              <a:ext cx="14459200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spc="320">
                  <a:solidFill>
                    <a:srgbClr val="7E6B73"/>
                  </a:solidFill>
                  <a:latin typeface="Aleo Bold"/>
                </a:rPr>
                <a:t>ALL OF THE ERROR METRICS INTO A DATA FRAME FOR COMPARISON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6B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47750"/>
            <a:ext cx="9987150" cy="196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7500" spc="225">
                <a:solidFill>
                  <a:srgbClr val="F8F7F0"/>
                </a:solidFill>
                <a:latin typeface="Peace Sans"/>
              </a:rPr>
              <a:t>CONCLUSION</a:t>
            </a:r>
          </a:p>
          <a:p>
            <a:pPr algn="l">
              <a:lnSpc>
                <a:spcPts val="7500"/>
              </a:lnSpc>
            </a:pPr>
            <a:endParaRPr lang="en-US" sz="7500" spc="225">
              <a:solidFill>
                <a:srgbClr val="F8F7F0"/>
              </a:solidFill>
              <a:latin typeface="Peace San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2227377"/>
            <a:ext cx="16581069" cy="7778750"/>
            <a:chOff x="0" y="-38100"/>
            <a:chExt cx="22108092" cy="10371666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22108092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76767"/>
              <a:ext cx="20623869" cy="5965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000"/>
                </a:lnSpc>
              </a:pPr>
              <a:endParaRPr dirty="0"/>
            </a:p>
            <a:p>
              <a:pPr algn="ctr">
                <a:lnSpc>
                  <a:spcPts val="9000"/>
                </a:lnSpc>
              </a:pPr>
              <a:r>
                <a:rPr lang="en-US" sz="5000" spc="150" dirty="0">
                  <a:solidFill>
                    <a:srgbClr val="F8F7F0"/>
                  </a:solidFill>
                  <a:latin typeface="Aleo"/>
                </a:rPr>
                <a:t>I have used the sentiment analysis and </a:t>
              </a:r>
            </a:p>
            <a:p>
              <a:pPr algn="ctr">
                <a:lnSpc>
                  <a:spcPts val="9000"/>
                </a:lnSpc>
              </a:pPr>
              <a:r>
                <a:rPr lang="en-US" sz="5000" spc="36">
                  <a:solidFill>
                    <a:srgbClr val="F8F7F0"/>
                  </a:solidFill>
                  <a:latin typeface="Aleo" panose="020B0604020202020204" charset="0"/>
                </a:rPr>
                <a:t>I accomplished </a:t>
              </a:r>
              <a:r>
                <a:rPr lang="en-US" sz="5000" spc="36" dirty="0">
                  <a:solidFill>
                    <a:srgbClr val="F8F7F0"/>
                  </a:solidFill>
                  <a:latin typeface="Aleo" panose="020B0604020202020204" charset="0"/>
                </a:rPr>
                <a:t>good results using the </a:t>
              </a:r>
              <a:r>
                <a:rPr lang="en-US" sz="5000" spc="36" dirty="0" err="1">
                  <a:solidFill>
                    <a:srgbClr val="F8F7F0"/>
                  </a:solidFill>
                  <a:latin typeface="Aleo" panose="020B0604020202020204" charset="0"/>
                </a:rPr>
                <a:t>LogisticRegression</a:t>
              </a:r>
              <a:r>
                <a:rPr lang="en-US" sz="5000" spc="36" dirty="0">
                  <a:solidFill>
                    <a:srgbClr val="F8F7F0"/>
                  </a:solidFill>
                  <a:latin typeface="Aleo" panose="020B0604020202020204" charset="0"/>
                </a:rPr>
                <a:t> model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160260"/>
              <a:ext cx="22108092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192260"/>
              <a:ext cx="22108092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788101"/>
              <a:ext cx="20623869" cy="545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6B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198" r="14198"/>
          <a:stretch>
            <a:fillRect/>
          </a:stretch>
        </p:blipFill>
        <p:spPr>
          <a:xfrm>
            <a:off x="-670615" y="-756305"/>
            <a:ext cx="12757681" cy="1182435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924550" y="3333750"/>
            <a:ext cx="11258550" cy="3619500"/>
            <a:chOff x="0" y="0"/>
            <a:chExt cx="15011400" cy="48260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5011400" cy="4826000"/>
            </a:xfrm>
            <a:prstGeom prst="rect">
              <a:avLst/>
            </a:prstGeom>
            <a:solidFill>
              <a:srgbClr val="F8F7F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0" y="1250950"/>
              <a:ext cx="12681200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7500" spc="225">
                  <a:solidFill>
                    <a:srgbClr val="F8AC39"/>
                  </a:solidFill>
                  <a:latin typeface="Peace Sans"/>
                </a:rPr>
                <a:t>THANK YOU!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143000" y="3125930"/>
              <a:ext cx="11799524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74295"/>
            <a:ext cx="10498809" cy="10185747"/>
            <a:chOff x="0" y="0"/>
            <a:chExt cx="13998412" cy="13580996"/>
          </a:xfrm>
        </p:grpSpPr>
        <p:sp>
          <p:nvSpPr>
            <p:cNvPr id="3" name="TextBox 3"/>
            <p:cNvSpPr txBox="1"/>
            <p:nvPr/>
          </p:nvSpPr>
          <p:spPr>
            <a:xfrm>
              <a:off x="0" y="133350"/>
              <a:ext cx="13998412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7500" spc="225">
                  <a:solidFill>
                    <a:srgbClr val="F8AC39"/>
                  </a:solidFill>
                  <a:latin typeface="Peace Sans"/>
                </a:rPr>
                <a:t>OUTLINE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776613"/>
              <a:ext cx="13998412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098413"/>
              <a:ext cx="13997879" cy="104825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759"/>
                </a:lnSpc>
              </a:pPr>
              <a:r>
                <a:rPr lang="en-US" sz="3199" spc="95">
                  <a:solidFill>
                    <a:srgbClr val="7E6B73"/>
                  </a:solidFill>
                  <a:latin typeface="Aleo"/>
                </a:rPr>
                <a:t>1-Dataset</a:t>
              </a:r>
            </a:p>
            <a:p>
              <a:pPr>
                <a:lnSpc>
                  <a:spcPts val="5759"/>
                </a:lnSpc>
              </a:pPr>
              <a:r>
                <a:rPr lang="en-US" sz="3199" spc="95">
                  <a:solidFill>
                    <a:srgbClr val="7E6B73"/>
                  </a:solidFill>
                  <a:latin typeface="Aleo"/>
                </a:rPr>
                <a:t>2-Objctive</a:t>
              </a:r>
            </a:p>
            <a:p>
              <a:pPr>
                <a:lnSpc>
                  <a:spcPts val="5759"/>
                </a:lnSpc>
              </a:pPr>
              <a:r>
                <a:rPr lang="en-US" sz="3199" spc="95">
                  <a:solidFill>
                    <a:srgbClr val="7E6B73"/>
                  </a:solidFill>
                  <a:latin typeface="Aleo"/>
                </a:rPr>
                <a:t>3-Baseline</a:t>
              </a:r>
            </a:p>
            <a:p>
              <a:pPr>
                <a:lnSpc>
                  <a:spcPts val="5759"/>
                </a:lnSpc>
              </a:pPr>
              <a:r>
                <a:rPr lang="en-US" sz="3199" spc="95">
                  <a:solidFill>
                    <a:srgbClr val="7E6B73"/>
                  </a:solidFill>
                  <a:latin typeface="Aleo"/>
                </a:rPr>
                <a:t>4-Sentiment Analysis</a:t>
              </a:r>
            </a:p>
            <a:p>
              <a:pPr>
                <a:lnSpc>
                  <a:spcPts val="5759"/>
                </a:lnSpc>
              </a:pPr>
              <a:r>
                <a:rPr lang="en-US" sz="3199" spc="95">
                  <a:solidFill>
                    <a:srgbClr val="7E6B73"/>
                  </a:solidFill>
                  <a:latin typeface="Aleo"/>
                </a:rPr>
                <a:t>5-Machine learning Approach</a:t>
              </a:r>
            </a:p>
            <a:p>
              <a:pPr>
                <a:lnSpc>
                  <a:spcPts val="5759"/>
                </a:lnSpc>
              </a:pPr>
              <a:r>
                <a:rPr lang="en-US" sz="3199" spc="95">
                  <a:solidFill>
                    <a:srgbClr val="7E6B73"/>
                  </a:solidFill>
                  <a:latin typeface="Aleo"/>
                </a:rPr>
                <a:t>6-Results</a:t>
              </a:r>
            </a:p>
            <a:p>
              <a:pPr>
                <a:lnSpc>
                  <a:spcPts val="5759"/>
                </a:lnSpc>
              </a:pPr>
              <a:r>
                <a:rPr lang="en-US" sz="3199" spc="95">
                  <a:solidFill>
                    <a:srgbClr val="7E6B73"/>
                  </a:solidFill>
                  <a:latin typeface="Aleo"/>
                </a:rPr>
                <a:t>7-Conclusion</a:t>
              </a:r>
            </a:p>
            <a:p>
              <a:pPr>
                <a:lnSpc>
                  <a:spcPts val="5759"/>
                </a:lnSpc>
              </a:pPr>
              <a:endParaRPr lang="en-US" sz="3199" spc="95">
                <a:solidFill>
                  <a:srgbClr val="7E6B73"/>
                </a:solidFill>
                <a:latin typeface="Aleo"/>
              </a:endParaRPr>
            </a:p>
            <a:p>
              <a:pPr>
                <a:lnSpc>
                  <a:spcPts val="5759"/>
                </a:lnSpc>
              </a:pPr>
              <a:endParaRPr lang="en-US" sz="3199" spc="95">
                <a:solidFill>
                  <a:srgbClr val="7E6B73"/>
                </a:solidFill>
                <a:latin typeface="Aleo"/>
              </a:endParaRPr>
            </a:p>
            <a:p>
              <a:pPr>
                <a:lnSpc>
                  <a:spcPts val="5759"/>
                </a:lnSpc>
              </a:pPr>
              <a:endParaRPr lang="en-US" sz="3199" spc="95">
                <a:solidFill>
                  <a:srgbClr val="7E6B73"/>
                </a:solidFill>
                <a:latin typeface="Aleo"/>
              </a:endParaRPr>
            </a:p>
            <a:p>
              <a:pPr algn="l">
                <a:lnSpc>
                  <a:spcPts val="5759"/>
                </a:lnSpc>
              </a:pPr>
              <a:endParaRPr lang="en-US" sz="3199" spc="95">
                <a:solidFill>
                  <a:srgbClr val="7E6B73"/>
                </a:solidFill>
                <a:latin typeface="Aleo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07950" y="9613900"/>
            <a:ext cx="18503900" cy="800100"/>
            <a:chOff x="0" y="0"/>
            <a:chExt cx="24671867" cy="106680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4671867" cy="1066800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6224507" y="270510"/>
              <a:ext cx="7795427" cy="334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6738" y="489240"/>
            <a:ext cx="16612562" cy="7964515"/>
            <a:chOff x="0" y="0"/>
            <a:chExt cx="22150082" cy="10619353"/>
          </a:xfrm>
        </p:grpSpPr>
        <p:sp>
          <p:nvSpPr>
            <p:cNvPr id="3" name="TextBox 3"/>
            <p:cNvSpPr txBox="1"/>
            <p:nvPr/>
          </p:nvSpPr>
          <p:spPr>
            <a:xfrm>
              <a:off x="0" y="133350"/>
              <a:ext cx="22150082" cy="266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7500" spc="225">
                  <a:solidFill>
                    <a:srgbClr val="F8AC39"/>
                  </a:solidFill>
                  <a:latin typeface="Peace Sans"/>
                </a:rPr>
                <a:t>ABOUT DATASET</a:t>
              </a:r>
            </a:p>
            <a:p>
              <a:pPr algn="l">
                <a:lnSpc>
                  <a:spcPts val="7500"/>
                </a:lnSpc>
              </a:pPr>
              <a:endParaRPr lang="en-US" sz="7500" spc="225">
                <a:solidFill>
                  <a:srgbClr val="F8AC39"/>
                </a:solidFill>
                <a:latin typeface="Peace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8518427" y="3088888"/>
              <a:ext cx="13624902" cy="7530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100" spc="63">
                  <a:solidFill>
                    <a:srgbClr val="F8AC39"/>
                  </a:solidFill>
                  <a:latin typeface="Aleo Bold"/>
                </a:rPr>
                <a:t>   We have the following columns:</a:t>
              </a:r>
            </a:p>
            <a:p>
              <a:pPr marL="453390" lvl="1" indent="-226695" algn="l">
                <a:lnSpc>
                  <a:spcPts val="3780"/>
                </a:lnSpc>
                <a:buFont typeface="Arial"/>
                <a:buChar char="•"/>
              </a:pPr>
              <a:r>
                <a:rPr lang="en-US" sz="2100" spc="63">
                  <a:solidFill>
                    <a:srgbClr val="7E6B73"/>
                  </a:solidFill>
                  <a:latin typeface="Aleo"/>
                </a:rPr>
                <a:t>Product Id: Unique identifier for the product</a:t>
              </a:r>
            </a:p>
            <a:p>
              <a:pPr marL="453390" lvl="1" indent="-226695" algn="l">
                <a:lnSpc>
                  <a:spcPts val="3780"/>
                </a:lnSpc>
                <a:buFont typeface="Arial"/>
                <a:buChar char="•"/>
              </a:pPr>
              <a:r>
                <a:rPr lang="en-US" sz="2100" spc="63">
                  <a:solidFill>
                    <a:srgbClr val="7E6B73"/>
                  </a:solidFill>
                  <a:latin typeface="Aleo"/>
                </a:rPr>
                <a:t>User Id: unique identifier for the user</a:t>
              </a:r>
            </a:p>
            <a:p>
              <a:pPr marL="453390" lvl="1" indent="-226695" algn="l">
                <a:lnSpc>
                  <a:spcPts val="3780"/>
                </a:lnSpc>
                <a:buFont typeface="Arial"/>
                <a:buChar char="•"/>
              </a:pPr>
              <a:r>
                <a:rPr lang="en-US" sz="2100" spc="63">
                  <a:solidFill>
                    <a:srgbClr val="7E6B73"/>
                  </a:solidFill>
                  <a:latin typeface="Aleo"/>
                </a:rPr>
                <a:t>Profile Name: Profile name of the user</a:t>
              </a:r>
            </a:p>
            <a:p>
              <a:pPr marL="453390" lvl="1" indent="-226695" algn="l">
                <a:lnSpc>
                  <a:spcPts val="3780"/>
                </a:lnSpc>
                <a:buFont typeface="Arial"/>
                <a:buChar char="•"/>
              </a:pPr>
              <a:r>
                <a:rPr lang="en-US" sz="2100" spc="63">
                  <a:solidFill>
                    <a:srgbClr val="7E6B73"/>
                  </a:solidFill>
                  <a:latin typeface="Aleo"/>
                </a:rPr>
                <a:t>Helpfulness Numerator: Number of users who found the review helpful</a:t>
              </a:r>
            </a:p>
            <a:p>
              <a:pPr marL="453390" lvl="1" indent="-226695" algn="l">
                <a:lnSpc>
                  <a:spcPts val="3780"/>
                </a:lnSpc>
                <a:buFont typeface="Arial"/>
                <a:buChar char="•"/>
              </a:pPr>
              <a:r>
                <a:rPr lang="en-US" sz="2100" spc="63">
                  <a:solidFill>
                    <a:srgbClr val="7E6B73"/>
                  </a:solidFill>
                  <a:latin typeface="Aleo"/>
                </a:rPr>
                <a:t>Helpfulness Denominator: Number of users who indicated whether they found the review helpful or not</a:t>
              </a:r>
            </a:p>
            <a:p>
              <a:pPr marL="453390" lvl="1" indent="-226695" algn="l">
                <a:lnSpc>
                  <a:spcPts val="3780"/>
                </a:lnSpc>
                <a:buFont typeface="Arial"/>
                <a:buChar char="•"/>
              </a:pPr>
              <a:r>
                <a:rPr lang="en-US" sz="2100" spc="63">
                  <a:solidFill>
                    <a:srgbClr val="7E6B73"/>
                  </a:solidFill>
                  <a:latin typeface="Aleo"/>
                </a:rPr>
                <a:t>Score: Rating between 1 and 5</a:t>
              </a:r>
            </a:p>
            <a:p>
              <a:pPr marL="453390" lvl="1" indent="-226695" algn="l">
                <a:lnSpc>
                  <a:spcPts val="3780"/>
                </a:lnSpc>
                <a:buFont typeface="Arial"/>
                <a:buChar char="•"/>
              </a:pPr>
              <a:r>
                <a:rPr lang="en-US" sz="2100" spc="63">
                  <a:solidFill>
                    <a:srgbClr val="7E6B73"/>
                  </a:solidFill>
                  <a:latin typeface="Aleo"/>
                </a:rPr>
                <a:t>Time: Timestamp</a:t>
              </a:r>
            </a:p>
            <a:p>
              <a:pPr marL="453390" lvl="1" indent="-226695" algn="l">
                <a:lnSpc>
                  <a:spcPts val="3780"/>
                </a:lnSpc>
                <a:buFont typeface="Arial"/>
                <a:buChar char="•"/>
              </a:pPr>
              <a:r>
                <a:rPr lang="en-US" sz="2100" spc="63">
                  <a:solidFill>
                    <a:srgbClr val="7E6B73"/>
                  </a:solidFill>
                  <a:latin typeface="Aleo"/>
                </a:rPr>
                <a:t>Summary: Summary of the review</a:t>
              </a:r>
            </a:p>
            <a:p>
              <a:pPr marL="453390" lvl="1" indent="-226695" algn="l">
                <a:lnSpc>
                  <a:spcPts val="3780"/>
                </a:lnSpc>
                <a:buFont typeface="Arial"/>
                <a:buChar char="•"/>
              </a:pPr>
              <a:r>
                <a:rPr lang="en-US" sz="2100" spc="63">
                  <a:solidFill>
                    <a:srgbClr val="7E6B73"/>
                  </a:solidFill>
                  <a:latin typeface="Aleo"/>
                </a:rPr>
                <a:t>Text: Review</a:t>
              </a:r>
            </a:p>
            <a:p>
              <a:pPr algn="l">
                <a:lnSpc>
                  <a:spcPts val="3780"/>
                </a:lnSpc>
              </a:pPr>
              <a:endParaRPr lang="en-US" sz="2100" spc="63">
                <a:solidFill>
                  <a:srgbClr val="7E6B73"/>
                </a:solidFill>
                <a:latin typeface="Ale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03188"/>
              <a:ext cx="7682415" cy="5953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99"/>
                </a:lnSpc>
              </a:pPr>
              <a:r>
                <a:rPr lang="en-US" sz="2499" spc="249">
                  <a:solidFill>
                    <a:srgbClr val="7E6B73"/>
                  </a:solidFill>
                  <a:latin typeface="Aleo Bold"/>
                </a:rPr>
                <a:t>THE DATA SET CONSISTS OF REVIEWS OF FINE FOODS FROM AMAZON OVER A PERIOD OF MORE THAN 10 YEARS, INCLUDING 568,454 REVIEWS TILL OCTOBER 2012. REVIEWS INCLUDE RATING, PRODUCT AND USER INFORMATION, AND A PLAIN TEXT REVIEW. IT ALSO INCLUDES REVIEWS FROM ALL OTHER AMAZON CATEGORIES.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07950" y="9613900"/>
            <a:ext cx="18503900" cy="800100"/>
            <a:chOff x="0" y="0"/>
            <a:chExt cx="24671867" cy="1066800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4671867" cy="1066800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6224507" y="270510"/>
              <a:ext cx="7795427" cy="334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6B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3848449"/>
            <a:ext cx="14732000" cy="5248275"/>
            <a:chOff x="0" y="0"/>
            <a:chExt cx="19642667" cy="6997700"/>
          </a:xfrm>
        </p:grpSpPr>
        <p:sp>
          <p:nvSpPr>
            <p:cNvPr id="3" name="AutoShape 3"/>
            <p:cNvSpPr/>
            <p:nvPr/>
          </p:nvSpPr>
          <p:spPr>
            <a:xfrm>
              <a:off x="0" y="1968500"/>
              <a:ext cx="19642667" cy="3877733"/>
            </a:xfrm>
            <a:prstGeom prst="rect">
              <a:avLst/>
            </a:prstGeom>
            <a:solidFill>
              <a:srgbClr val="F8F7F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681566" y="2602442"/>
              <a:ext cx="16584334" cy="2447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 spc="79">
                  <a:solidFill>
                    <a:srgbClr val="7E6B73"/>
                  </a:solidFill>
                  <a:latin typeface="Aleo Bold"/>
                </a:rPr>
                <a:t>Given a review, determine whether the review is positive (rating of 4 or 5)or negative</a:t>
              </a:r>
            </a:p>
            <a:p>
              <a:pPr algn="l">
                <a:lnSpc>
                  <a:spcPts val="4799"/>
                </a:lnSpc>
              </a:pPr>
              <a:r>
                <a:rPr lang="en-US" sz="3999" spc="79">
                  <a:solidFill>
                    <a:srgbClr val="7E6B73"/>
                  </a:solidFill>
                  <a:latin typeface="Aleo Bold"/>
                </a:rPr>
                <a:t>(rating of 1 or 2).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681566" y="6455833"/>
              <a:ext cx="13315693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681566" y="-9525"/>
              <a:ext cx="13316200" cy="131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spc="320">
                  <a:solidFill>
                    <a:srgbClr val="F8F7F0"/>
                  </a:solidFill>
                  <a:latin typeface="Aleo Bold"/>
                </a:rPr>
                <a:t>OBJECTIVE</a:t>
              </a:r>
            </a:p>
            <a:p>
              <a:pPr algn="l">
                <a:lnSpc>
                  <a:spcPts val="3840"/>
                </a:lnSpc>
              </a:pPr>
              <a:endParaRPr lang="en-US" sz="3200" spc="320">
                <a:solidFill>
                  <a:srgbClr val="F8F7F0"/>
                </a:solidFill>
                <a:latin typeface="Aleo Bold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733989"/>
            <a:ext cx="1992882" cy="19928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0131" r="30131"/>
          <a:stretch>
            <a:fillRect/>
          </a:stretch>
        </p:blipFill>
        <p:spPr>
          <a:xfrm>
            <a:off x="-101600" y="-101600"/>
            <a:ext cx="6256609" cy="10490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253100" y="895350"/>
            <a:ext cx="9987150" cy="5668990"/>
            <a:chOff x="0" y="0"/>
            <a:chExt cx="13316200" cy="7558653"/>
          </a:xfrm>
        </p:grpSpPr>
        <p:sp>
          <p:nvSpPr>
            <p:cNvPr id="4" name="TextBox 4"/>
            <p:cNvSpPr txBox="1"/>
            <p:nvPr/>
          </p:nvSpPr>
          <p:spPr>
            <a:xfrm>
              <a:off x="0" y="133350"/>
              <a:ext cx="13316200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500"/>
                </a:lnSpc>
              </a:pPr>
              <a:r>
                <a:rPr lang="en-US" sz="7500" spc="225">
                  <a:solidFill>
                    <a:srgbClr val="F8AC39"/>
                  </a:solidFill>
                  <a:latin typeface="Peace Sans"/>
                </a:rPr>
                <a:t>GOAL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802013"/>
              <a:ext cx="13316200" cy="1330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spc="320">
                  <a:solidFill>
                    <a:srgbClr val="7E6B73"/>
                  </a:solidFill>
                  <a:latin typeface="Aleo Bold"/>
                </a:rPr>
                <a:t>HOW TO DETERMINE IF A REVIEW IS POSITIVE OR NEGATIVE?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838188"/>
              <a:ext cx="13315693" cy="3720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r>
                <a:rPr lang="en-US" sz="2100" spc="63">
                  <a:solidFill>
                    <a:srgbClr val="7E6B73"/>
                  </a:solidFill>
                  <a:latin typeface="Aleo"/>
                </a:rPr>
                <a:t>We could use Score/Rating. A rating of 4 or 5 can be considered as a positive review. A rating of 1 or 2 can be considered as a negative one. A review of rating 3 is considered neutral and such reviews are ignored from our analysis. This is an approximate and proxy way of determining the polarity (positivity/negativity) of a review.</a:t>
              </a:r>
            </a:p>
            <a:p>
              <a:pPr algn="l">
                <a:lnSpc>
                  <a:spcPts val="3780"/>
                </a:lnSpc>
              </a:pPr>
              <a:endParaRPr lang="en-US" sz="2100" spc="63">
                <a:solidFill>
                  <a:srgbClr val="7E6B73"/>
                </a:solidFill>
                <a:latin typeface="Aleo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07950" y="9613900"/>
            <a:ext cx="18503900" cy="800100"/>
            <a:chOff x="0" y="0"/>
            <a:chExt cx="24671867" cy="1066800"/>
          </a:xfrm>
        </p:grpSpPr>
        <p:sp>
          <p:nvSpPr>
            <p:cNvPr id="8" name="AutoShape 8"/>
            <p:cNvSpPr/>
            <p:nvPr/>
          </p:nvSpPr>
          <p:spPr>
            <a:xfrm>
              <a:off x="0" y="0"/>
              <a:ext cx="24671867" cy="1066800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6224507" y="270510"/>
              <a:ext cx="7795427" cy="334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C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266700" y="-1"/>
            <a:ext cx="9105900" cy="9821141"/>
          </a:xfrm>
          <a:prstGeom prst="rect">
            <a:avLst/>
          </a:prstGeom>
          <a:solidFill>
            <a:srgbClr val="7E6B73"/>
          </a:solidFill>
        </p:spPr>
      </p:sp>
      <p:grpSp>
        <p:nvGrpSpPr>
          <p:cNvPr id="3" name="Group 3"/>
          <p:cNvGrpSpPr/>
          <p:nvPr/>
        </p:nvGrpSpPr>
        <p:grpSpPr>
          <a:xfrm>
            <a:off x="-107950" y="9613900"/>
            <a:ext cx="18503900" cy="800100"/>
            <a:chOff x="0" y="0"/>
            <a:chExt cx="24671867" cy="10668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671867" cy="1066800"/>
            </a:xfrm>
            <a:prstGeom prst="rect">
              <a:avLst/>
            </a:prstGeom>
            <a:solidFill>
              <a:srgbClr val="F8F7F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6224507" y="270510"/>
              <a:ext cx="7795427" cy="334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8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8020" y="256317"/>
            <a:ext cx="7351418" cy="459227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8020" y="4957586"/>
            <a:ext cx="7351418" cy="4604109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9806180" y="3049701"/>
            <a:ext cx="7453120" cy="3917660"/>
            <a:chOff x="0" y="0"/>
            <a:chExt cx="9937493" cy="5223546"/>
          </a:xfrm>
        </p:grpSpPr>
        <p:sp>
          <p:nvSpPr>
            <p:cNvPr id="9" name="TextBox 9"/>
            <p:cNvSpPr txBox="1"/>
            <p:nvPr/>
          </p:nvSpPr>
          <p:spPr>
            <a:xfrm>
              <a:off x="0" y="85725"/>
              <a:ext cx="9684000" cy="921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150">
                  <a:solidFill>
                    <a:srgbClr val="F8F7F0"/>
                  </a:solidFill>
                  <a:latin typeface="Peace Sans"/>
                </a:rPr>
                <a:t>SCORE OF RATING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285546"/>
              <a:ext cx="9709400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3200" spc="320">
                  <a:solidFill>
                    <a:srgbClr val="F8F7F0"/>
                  </a:solidFill>
                  <a:latin typeface="Aleo Bold"/>
                </a:rPr>
                <a:t>NOTE HERE: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594646"/>
              <a:ext cx="9937493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00"/>
                </a:lnSpc>
              </a:pPr>
              <a:r>
                <a:rPr lang="en-US" sz="3000" spc="89">
                  <a:solidFill>
                    <a:srgbClr val="F8F7F0"/>
                  </a:solidFill>
                  <a:latin typeface="Aleo"/>
                </a:rPr>
                <a:t>Rating between 1 and 5</a:t>
              </a:r>
            </a:p>
            <a:p>
              <a:pPr>
                <a:lnSpc>
                  <a:spcPts val="5400"/>
                </a:lnSpc>
              </a:pPr>
              <a:endParaRPr lang="en-US" sz="3000" spc="89">
                <a:solidFill>
                  <a:srgbClr val="F8F7F0"/>
                </a:solidFill>
                <a:latin typeface="Aleo"/>
              </a:endParaRPr>
            </a:p>
            <a:p>
              <a:pPr algn="l">
                <a:lnSpc>
                  <a:spcPts val="5400"/>
                </a:lnSpc>
              </a:pPr>
              <a:endParaRPr lang="en-US" sz="3000" spc="89">
                <a:solidFill>
                  <a:srgbClr val="F8F7F0"/>
                </a:solidFill>
                <a:latin typeface="Ale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60780" b="16394"/>
          <a:stretch>
            <a:fillRect/>
          </a:stretch>
        </p:blipFill>
        <p:spPr>
          <a:xfrm>
            <a:off x="-101600" y="-101600"/>
            <a:ext cx="18791509" cy="32131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07950" y="9613900"/>
            <a:ext cx="18503900" cy="800100"/>
            <a:chOff x="0" y="0"/>
            <a:chExt cx="24671867" cy="106680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671867" cy="1066800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6224507" y="270510"/>
              <a:ext cx="7795427" cy="334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8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30787" y="7749250"/>
            <a:ext cx="10247773" cy="587323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085850" y="3759323"/>
            <a:ext cx="6386700" cy="4092328"/>
            <a:chOff x="0" y="0"/>
            <a:chExt cx="8515600" cy="5456438"/>
          </a:xfrm>
        </p:grpSpPr>
        <p:sp>
          <p:nvSpPr>
            <p:cNvPr id="8" name="TextBox 8"/>
            <p:cNvSpPr txBox="1"/>
            <p:nvPr/>
          </p:nvSpPr>
          <p:spPr>
            <a:xfrm>
              <a:off x="0" y="57150"/>
              <a:ext cx="8515600" cy="1568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sz="3000" spc="89">
                  <a:solidFill>
                    <a:srgbClr val="F8AC39"/>
                  </a:solidFill>
                  <a:latin typeface="Peace Sans"/>
                </a:rPr>
                <a:t>SENTIMENT ANALYSIS</a:t>
              </a:r>
            </a:p>
            <a:p>
              <a:pPr>
                <a:lnSpc>
                  <a:spcPts val="3000"/>
                </a:lnSpc>
              </a:pPr>
              <a:endParaRPr lang="en-US" sz="3000" spc="89">
                <a:solidFill>
                  <a:srgbClr val="F8AC39"/>
                </a:solidFill>
                <a:latin typeface="Peace Sans"/>
              </a:endParaRPr>
            </a:p>
            <a:p>
              <a:pPr algn="l">
                <a:lnSpc>
                  <a:spcPts val="3000"/>
                </a:lnSpc>
              </a:pPr>
              <a:endParaRPr lang="en-US" sz="3000" spc="89">
                <a:solidFill>
                  <a:srgbClr val="F8AC39"/>
                </a:solidFill>
                <a:latin typeface="Peace San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894088"/>
              <a:ext cx="8160000" cy="35623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300">
                  <a:solidFill>
                    <a:srgbClr val="7E6B73"/>
                  </a:solidFill>
                  <a:latin typeface="Aleo Bold"/>
                </a:rPr>
                <a:t>POLARITY+ SUBJECTIVITY</a:t>
              </a:r>
            </a:p>
            <a:p>
              <a:pPr algn="l">
                <a:lnSpc>
                  <a:spcPts val="3600"/>
                </a:lnSpc>
              </a:pPr>
              <a:endParaRPr lang="en-US" sz="3000" spc="300">
                <a:solidFill>
                  <a:srgbClr val="7E6B73"/>
                </a:solidFill>
                <a:latin typeface="Aleo Bold"/>
              </a:endParaRPr>
            </a:p>
            <a:p>
              <a:pPr algn="l">
                <a:lnSpc>
                  <a:spcPts val="3600"/>
                </a:lnSpc>
              </a:pPr>
              <a:r>
                <a:rPr lang="en-US" sz="3000" spc="300">
                  <a:solidFill>
                    <a:srgbClr val="7E6B73"/>
                  </a:solidFill>
                  <a:latin typeface="Aleo Bold"/>
                </a:rPr>
                <a:t>WE NOTE :</a:t>
              </a:r>
            </a:p>
            <a:p>
              <a:pPr algn="l">
                <a:lnSpc>
                  <a:spcPts val="2999"/>
                </a:lnSpc>
              </a:pPr>
              <a:r>
                <a:rPr lang="en-US" sz="2499" spc="249">
                  <a:solidFill>
                    <a:srgbClr val="7E6B73"/>
                  </a:solidFill>
                  <a:latin typeface="Aleo Bold"/>
                </a:rPr>
                <a:t>POLARITY IS VERLY POSTIVE</a:t>
              </a:r>
            </a:p>
            <a:p>
              <a:pPr algn="l">
                <a:lnSpc>
                  <a:spcPts val="3600"/>
                </a:lnSpc>
              </a:pPr>
              <a:endParaRPr lang="en-US" sz="2499" spc="249">
                <a:solidFill>
                  <a:srgbClr val="7E6B73"/>
                </a:solidFill>
                <a:latin typeface="Aleo Bold"/>
              </a:endParaRPr>
            </a:p>
            <a:p>
              <a:pPr algn="l">
                <a:lnSpc>
                  <a:spcPts val="3600"/>
                </a:lnSpc>
              </a:pPr>
              <a:endParaRPr lang="en-US" sz="2499" spc="249">
                <a:solidFill>
                  <a:srgbClr val="7E6B73"/>
                </a:solidFill>
                <a:latin typeface="Aleo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320280" y="3733510"/>
            <a:ext cx="8881870" cy="401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3000" spc="89" dirty="0">
                <a:solidFill>
                  <a:srgbClr val="F8AC39"/>
                </a:solidFill>
                <a:latin typeface="Aleo Bold"/>
              </a:rPr>
              <a:t>this text number is (350):</a:t>
            </a:r>
          </a:p>
          <a:p>
            <a:pPr>
              <a:lnSpc>
                <a:spcPts val="3780"/>
              </a:lnSpc>
            </a:pPr>
            <a:endParaRPr lang="en-US" sz="3000" spc="89" dirty="0">
              <a:solidFill>
                <a:srgbClr val="F8AC39"/>
              </a:solidFill>
              <a:latin typeface="Aleo Bold"/>
            </a:endParaRPr>
          </a:p>
          <a:p>
            <a:pPr>
              <a:lnSpc>
                <a:spcPts val="3780"/>
              </a:lnSpc>
            </a:pPr>
            <a:r>
              <a:rPr lang="en-US" sz="2100" spc="63" dirty="0">
                <a:solidFill>
                  <a:srgbClr val="7E6B73"/>
                </a:solidFill>
                <a:latin typeface="Aleo"/>
              </a:rPr>
              <a:t>These chocolate covered espresso beans are wonderful!  The chocolate is very dark and rich and the "bean" inside is a very delightful blend of flavors with just enough </a:t>
            </a:r>
            <a:r>
              <a:rPr lang="en-US" sz="2100" spc="63" dirty="0" err="1">
                <a:solidFill>
                  <a:srgbClr val="7E6B73"/>
                </a:solidFill>
                <a:latin typeface="Aleo"/>
              </a:rPr>
              <a:t>caffine</a:t>
            </a:r>
            <a:r>
              <a:rPr lang="en-US" sz="2100" spc="63" dirty="0">
                <a:solidFill>
                  <a:srgbClr val="7E6B73"/>
                </a:solidFill>
                <a:latin typeface="Aleo"/>
              </a:rPr>
              <a:t> to really give it a zing.</a:t>
            </a:r>
          </a:p>
          <a:p>
            <a:pPr>
              <a:lnSpc>
                <a:spcPts val="3780"/>
              </a:lnSpc>
            </a:pPr>
            <a:r>
              <a:rPr lang="en-US" sz="2100" spc="36" dirty="0">
                <a:solidFill>
                  <a:srgbClr val="7E6B73"/>
                </a:solidFill>
                <a:latin typeface="Aleo" panose="020B0604020202020204" charset="0"/>
              </a:rPr>
              <a:t>In [11]:</a:t>
            </a:r>
          </a:p>
          <a:p>
            <a:pPr>
              <a:lnSpc>
                <a:spcPts val="3780"/>
              </a:lnSpc>
            </a:pPr>
            <a:endParaRPr lang="en-US" sz="1200" spc="36" dirty="0">
              <a:solidFill>
                <a:srgbClr val="7E6B73"/>
              </a:solidFill>
              <a:latin typeface="Arimo"/>
            </a:endParaRPr>
          </a:p>
          <a:p>
            <a:pPr algn="l">
              <a:lnSpc>
                <a:spcPts val="3780"/>
              </a:lnSpc>
            </a:pPr>
            <a:endParaRPr lang="en-US" sz="1200" spc="36" dirty="0">
              <a:solidFill>
                <a:srgbClr val="7E6B73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7950" y="9613900"/>
            <a:ext cx="18503900" cy="800100"/>
            <a:chOff x="0" y="0"/>
            <a:chExt cx="24671867" cy="106680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671867" cy="1066800"/>
            </a:xfrm>
            <a:prstGeom prst="rect">
              <a:avLst/>
            </a:prstGeom>
            <a:solidFill>
              <a:srgbClr val="F8AC3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6224507" y="270510"/>
              <a:ext cx="7795427" cy="334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08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525250" y="1104900"/>
            <a:ext cx="5114925" cy="5114925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979161" y="7004050"/>
            <a:ext cx="1504950" cy="15049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3330238" y="6964390"/>
            <a:ext cx="1504950" cy="150495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678150" y="6964390"/>
            <a:ext cx="1504950" cy="1504950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8AC39"/>
            </a:solidFill>
          </p:spPr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393303" y="1972953"/>
            <a:ext cx="3378820" cy="337882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128441" y="7154359"/>
            <a:ext cx="1204332" cy="120433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20930" y="7007169"/>
            <a:ext cx="1419391" cy="1419391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465645" y="7078856"/>
            <a:ext cx="1276018" cy="127601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337706" y="4215620"/>
            <a:ext cx="8806294" cy="4755399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337706" y="1104900"/>
            <a:ext cx="8272650" cy="7472390"/>
            <a:chOff x="0" y="0"/>
            <a:chExt cx="11030200" cy="996318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85725"/>
              <a:ext cx="11030200" cy="2598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00"/>
                </a:lnSpc>
              </a:pPr>
              <a:r>
                <a:rPr lang="en-US" sz="5000" spc="150">
                  <a:solidFill>
                    <a:srgbClr val="F8AC39"/>
                  </a:solidFill>
                  <a:latin typeface="Peace Sans"/>
                </a:rPr>
                <a:t>SENTIMENTANALYSIS</a:t>
              </a:r>
            </a:p>
            <a:p>
              <a:pPr>
                <a:lnSpc>
                  <a:spcPts val="5000"/>
                </a:lnSpc>
              </a:pPr>
              <a:endParaRPr lang="en-US" sz="5000" spc="150">
                <a:solidFill>
                  <a:srgbClr val="F8AC39"/>
                </a:solidFill>
                <a:latin typeface="Peace Sans"/>
              </a:endParaRPr>
            </a:p>
            <a:p>
              <a:pPr algn="l">
                <a:lnSpc>
                  <a:spcPts val="5000"/>
                </a:lnSpc>
              </a:pPr>
              <a:endParaRPr lang="en-US" sz="5000" spc="150">
                <a:solidFill>
                  <a:srgbClr val="F8AC39"/>
                </a:solidFill>
                <a:latin typeface="Peace San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961946"/>
              <a:ext cx="10446000" cy="669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40"/>
                </a:lnSpc>
              </a:pPr>
              <a:r>
                <a:rPr lang="en-US" sz="3200" spc="320">
                  <a:solidFill>
                    <a:srgbClr val="7E6B73"/>
                  </a:solidFill>
                  <a:latin typeface="Aleo Bold"/>
                </a:rPr>
                <a:t>HEAD OF SENTMENT POLARITY: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337721"/>
              <a:ext cx="10623293" cy="56254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AC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005" r="25646" b="21583"/>
          <a:stretch>
            <a:fillRect/>
          </a:stretch>
        </p:blipFill>
        <p:spPr>
          <a:xfrm>
            <a:off x="9700780" y="-235073"/>
            <a:ext cx="8982941" cy="1072515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696450" y="1104900"/>
            <a:ext cx="9391650" cy="2673350"/>
            <a:chOff x="0" y="0"/>
            <a:chExt cx="12522200" cy="3564467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2522200" cy="3564467"/>
            </a:xfrm>
            <a:prstGeom prst="rect">
              <a:avLst/>
            </a:prstGeom>
            <a:solidFill>
              <a:srgbClr val="F8F7F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473200" y="602356"/>
              <a:ext cx="8515600" cy="1395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99"/>
                </a:lnSpc>
              </a:pPr>
              <a:r>
                <a:rPr lang="en-US" sz="3999" spc="119">
                  <a:solidFill>
                    <a:srgbClr val="F8AC39"/>
                  </a:solidFill>
                  <a:latin typeface="Peace Sans"/>
                </a:rPr>
                <a:t>DISTRIBUTION PLOT</a:t>
              </a:r>
            </a:p>
            <a:p>
              <a:pPr algn="ctr">
                <a:lnSpc>
                  <a:spcPts val="3999"/>
                </a:lnSpc>
              </a:pPr>
              <a:r>
                <a:rPr lang="en-US" sz="3999" spc="119">
                  <a:solidFill>
                    <a:srgbClr val="F8AC39"/>
                  </a:solidFill>
                  <a:latin typeface="Peace Sans"/>
                </a:rPr>
                <a:t>ABOUT:    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828800" y="2266785"/>
              <a:ext cx="8160000" cy="62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00"/>
                </a:lnSpc>
              </a:pPr>
              <a:r>
                <a:rPr lang="en-US" sz="3000" spc="300">
                  <a:solidFill>
                    <a:srgbClr val="7E6B73"/>
                  </a:solidFill>
                  <a:latin typeface="Aleo Bold"/>
                </a:rPr>
                <a:t>SENTIMENT POLARITY</a:t>
              </a: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5778" y="2600696"/>
            <a:ext cx="7774311" cy="50856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413</Words>
  <Application>Microsoft Office PowerPoint</Application>
  <PresentationFormat>Custom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Peace Sans Bold</vt:lpstr>
      <vt:lpstr>Peace Sans</vt:lpstr>
      <vt:lpstr>Aleo</vt:lpstr>
      <vt:lpstr>Aleo Bold</vt:lpstr>
      <vt:lpstr>Arial</vt:lpstr>
      <vt:lpstr>Calibri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March 10, 2020</dc:title>
  <cp:lastModifiedBy>790464</cp:lastModifiedBy>
  <cp:revision>3</cp:revision>
  <dcterms:created xsi:type="dcterms:W3CDTF">2006-08-16T00:00:00Z</dcterms:created>
  <dcterms:modified xsi:type="dcterms:W3CDTF">2021-10-24T07:58:13Z</dcterms:modified>
  <dc:identifier>DAEtqhSE1YM</dc:identifier>
</cp:coreProperties>
</file>